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1773" r:id="rId5"/>
    <p:sldId id="1788" r:id="rId6"/>
    <p:sldId id="1865" r:id="rId7"/>
    <p:sldId id="1774" r:id="rId8"/>
    <p:sldId id="1861" r:id="rId9"/>
    <p:sldId id="1878" r:id="rId10"/>
    <p:sldId id="1866" r:id="rId11"/>
    <p:sldId id="1867" r:id="rId12"/>
    <p:sldId id="1871" r:id="rId13"/>
    <p:sldId id="1869" r:id="rId14"/>
    <p:sldId id="1872" r:id="rId15"/>
    <p:sldId id="1870" r:id="rId16"/>
    <p:sldId id="1873" r:id="rId17"/>
    <p:sldId id="1874" r:id="rId18"/>
    <p:sldId id="1692"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93" d="100"/>
          <a:sy n="93" d="100"/>
        </p:scale>
        <p:origin x="1134" y="8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01-Feb-22</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01-Feb-22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knowledge.exlibrisgroup.com/Alma/Release_Notes/2021/Alma_2021_Release_Notes" TargetMode="External"/><Relationship Id="rId1" Type="http://schemas.openxmlformats.org/officeDocument/2006/relationships/slideLayout" Target="../slideLayouts/slideLayout3.xml"/><Relationship Id="rId4" Type="http://schemas.openxmlformats.org/officeDocument/2006/relationships/hyperlink" Target="https://knowledge.exlibrisgroup.com/Alma/Knowledge_Articles/NERS_2020#NERS_7049_Acquisitions:_Hyperlink_invoice_number_in_POL_to_invoi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179512" y="2211710"/>
            <a:ext cx="5832648" cy="1305174"/>
          </a:xfrm>
        </p:spPr>
        <p:txBody>
          <a:bodyPr/>
          <a:lstStyle/>
          <a:p>
            <a:r>
              <a:rPr lang="en-US" sz="2400" dirty="0"/>
              <a:t>NERS 7049: Acquisitions - Hyperlink invoice number in POL to invoice</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a:xfrm>
            <a:off x="179512" y="3639174"/>
            <a:ext cx="4680519" cy="670419"/>
          </a:xfrm>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functionality</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107504" y="771551"/>
            <a:ext cx="8928992" cy="3888432"/>
          </a:xfrm>
        </p:spPr>
        <p:txBody>
          <a:bodyPr>
            <a:normAutofit/>
          </a:bodyPr>
          <a:lstStyle/>
          <a:p>
            <a:r>
              <a:rPr lang="en-US" sz="2000" dirty="0"/>
              <a:t>On the Invoice Line Details page there is also a hyperlink to the invoice.   This time instead of clicking the hyperlinked invoice number we will view the invoice line.</a:t>
            </a:r>
          </a:p>
        </p:txBody>
      </p:sp>
      <p:pic>
        <p:nvPicPr>
          <p:cNvPr id="7" name="Picture 6">
            <a:extLst>
              <a:ext uri="{FF2B5EF4-FFF2-40B4-BE49-F238E27FC236}">
                <a16:creationId xmlns:a16="http://schemas.microsoft.com/office/drawing/2014/main" id="{BA8E5CB1-72A1-4CAF-B9CA-D7035DEE236E}"/>
              </a:ext>
            </a:extLst>
          </p:cNvPr>
          <p:cNvPicPr>
            <a:picLocks noChangeAspect="1"/>
          </p:cNvPicPr>
          <p:nvPr/>
        </p:nvPicPr>
        <p:blipFill>
          <a:blip r:embed="rId2"/>
          <a:stretch>
            <a:fillRect/>
          </a:stretch>
        </p:blipFill>
        <p:spPr>
          <a:xfrm>
            <a:off x="0" y="1804150"/>
            <a:ext cx="9144000" cy="2639808"/>
          </a:xfrm>
          <a:prstGeom prst="rect">
            <a:avLst/>
          </a:prstGeom>
          <a:ln>
            <a:solidFill>
              <a:schemeClr val="tx1"/>
            </a:solidFill>
          </a:ln>
        </p:spPr>
      </p:pic>
      <p:sp>
        <p:nvSpPr>
          <p:cNvPr id="10" name="Rectangle 9">
            <a:extLst>
              <a:ext uri="{FF2B5EF4-FFF2-40B4-BE49-F238E27FC236}">
                <a16:creationId xmlns:a16="http://schemas.microsoft.com/office/drawing/2014/main" id="{94C1B74E-8C3D-4CC8-8CAD-68C46F14B360}"/>
              </a:ext>
            </a:extLst>
          </p:cNvPr>
          <p:cNvSpPr/>
          <p:nvPr/>
        </p:nvSpPr>
        <p:spPr>
          <a:xfrm>
            <a:off x="6444208" y="3739425"/>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DA5E68-C489-4347-86C9-3F74124DA581}"/>
              </a:ext>
            </a:extLst>
          </p:cNvPr>
          <p:cNvSpPr txBox="1"/>
          <p:nvPr/>
        </p:nvSpPr>
        <p:spPr>
          <a:xfrm>
            <a:off x="3419872" y="3883441"/>
            <a:ext cx="2088232" cy="646331"/>
          </a:xfrm>
          <a:prstGeom prst="rect">
            <a:avLst/>
          </a:prstGeom>
          <a:solidFill>
            <a:schemeClr val="bg1"/>
          </a:solidFill>
          <a:ln>
            <a:solidFill>
              <a:schemeClr val="accent1"/>
            </a:solidFill>
          </a:ln>
        </p:spPr>
        <p:txBody>
          <a:bodyPr wrap="square" rtlCol="0">
            <a:spAutoFit/>
          </a:bodyPr>
          <a:lstStyle/>
          <a:p>
            <a:r>
              <a:rPr lang="en-US" dirty="0"/>
              <a:t>We will click here to view the invoice line</a:t>
            </a:r>
          </a:p>
        </p:txBody>
      </p:sp>
      <p:cxnSp>
        <p:nvCxnSpPr>
          <p:cNvPr id="12" name="Straight Arrow Connector 11">
            <a:extLst>
              <a:ext uri="{FF2B5EF4-FFF2-40B4-BE49-F238E27FC236}">
                <a16:creationId xmlns:a16="http://schemas.microsoft.com/office/drawing/2014/main" id="{0AF14ED8-4A1B-47F9-B7C7-2DC8EF1CCBE1}"/>
              </a:ext>
            </a:extLst>
          </p:cNvPr>
          <p:cNvCxnSpPr>
            <a:cxnSpLocks/>
            <a:stCxn id="11" idx="3"/>
            <a:endCxn id="10" idx="1"/>
          </p:cNvCxnSpPr>
          <p:nvPr/>
        </p:nvCxnSpPr>
        <p:spPr>
          <a:xfrm flipV="1">
            <a:off x="5508104" y="3883441"/>
            <a:ext cx="936104" cy="323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26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functionality</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From the “Invoice Line Details” page we also have a hyperlink to the invoice</a:t>
            </a:r>
          </a:p>
          <a:p>
            <a:endParaRPr lang="en-US" dirty="0"/>
          </a:p>
        </p:txBody>
      </p:sp>
      <p:sp>
        <p:nvSpPr>
          <p:cNvPr id="6" name="Rectangle 5">
            <a:extLst>
              <a:ext uri="{FF2B5EF4-FFF2-40B4-BE49-F238E27FC236}">
                <a16:creationId xmlns:a16="http://schemas.microsoft.com/office/drawing/2014/main" id="{2ECD0B72-9530-4BD2-8586-85911709AD20}"/>
              </a:ext>
            </a:extLst>
          </p:cNvPr>
          <p:cNvSpPr/>
          <p:nvPr/>
        </p:nvSpPr>
        <p:spPr>
          <a:xfrm>
            <a:off x="2513441" y="2597150"/>
            <a:ext cx="10801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8BAFAE-92DA-4D4C-854F-48B9FEB2AF62}"/>
              </a:ext>
            </a:extLst>
          </p:cNvPr>
          <p:cNvPicPr>
            <a:picLocks noChangeAspect="1"/>
          </p:cNvPicPr>
          <p:nvPr/>
        </p:nvPicPr>
        <p:blipFill>
          <a:blip r:embed="rId2"/>
          <a:stretch>
            <a:fillRect/>
          </a:stretch>
        </p:blipFill>
        <p:spPr>
          <a:xfrm>
            <a:off x="0" y="1645715"/>
            <a:ext cx="9144000" cy="3014267"/>
          </a:xfrm>
          <a:prstGeom prst="rect">
            <a:avLst/>
          </a:prstGeom>
          <a:ln>
            <a:solidFill>
              <a:schemeClr val="tx1"/>
            </a:solidFill>
          </a:ln>
        </p:spPr>
      </p:pic>
      <p:sp>
        <p:nvSpPr>
          <p:cNvPr id="8" name="Rectangle 7">
            <a:extLst>
              <a:ext uri="{FF2B5EF4-FFF2-40B4-BE49-F238E27FC236}">
                <a16:creationId xmlns:a16="http://schemas.microsoft.com/office/drawing/2014/main" id="{0B4BDEA0-E7DD-4E45-9FE1-751DEA48EDBF}"/>
              </a:ext>
            </a:extLst>
          </p:cNvPr>
          <p:cNvSpPr/>
          <p:nvPr/>
        </p:nvSpPr>
        <p:spPr>
          <a:xfrm>
            <a:off x="8100392" y="2139702"/>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90680C-5472-4514-8E90-A54FD3317585}"/>
              </a:ext>
            </a:extLst>
          </p:cNvPr>
          <p:cNvSpPr txBox="1"/>
          <p:nvPr/>
        </p:nvSpPr>
        <p:spPr>
          <a:xfrm>
            <a:off x="6545625" y="3931313"/>
            <a:ext cx="2376264" cy="646331"/>
          </a:xfrm>
          <a:prstGeom prst="rect">
            <a:avLst/>
          </a:prstGeom>
          <a:solidFill>
            <a:schemeClr val="bg1"/>
          </a:solidFill>
          <a:ln>
            <a:solidFill>
              <a:schemeClr val="accent1"/>
            </a:solidFill>
          </a:ln>
        </p:spPr>
        <p:txBody>
          <a:bodyPr wrap="square" rtlCol="0">
            <a:spAutoFit/>
          </a:bodyPr>
          <a:lstStyle/>
          <a:p>
            <a:r>
              <a:rPr lang="en-US" dirty="0"/>
              <a:t>We will click this hyperlink to the invoice</a:t>
            </a:r>
          </a:p>
        </p:txBody>
      </p:sp>
      <p:cxnSp>
        <p:nvCxnSpPr>
          <p:cNvPr id="12" name="Straight Arrow Connector 11">
            <a:extLst>
              <a:ext uri="{FF2B5EF4-FFF2-40B4-BE49-F238E27FC236}">
                <a16:creationId xmlns:a16="http://schemas.microsoft.com/office/drawing/2014/main" id="{60FB1436-1FDE-4D53-8281-A308E42A5BC7}"/>
              </a:ext>
            </a:extLst>
          </p:cNvPr>
          <p:cNvCxnSpPr/>
          <p:nvPr/>
        </p:nvCxnSpPr>
        <p:spPr>
          <a:xfrm flipV="1">
            <a:off x="8244408" y="2427734"/>
            <a:ext cx="288032" cy="15035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05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349E2D-7FB4-4F52-8BBC-582876C16B13}"/>
              </a:ext>
            </a:extLst>
          </p:cNvPr>
          <p:cNvPicPr>
            <a:picLocks noChangeAspect="1"/>
          </p:cNvPicPr>
          <p:nvPr/>
        </p:nvPicPr>
        <p:blipFill>
          <a:blip r:embed="rId2"/>
          <a:stretch>
            <a:fillRect/>
          </a:stretch>
        </p:blipFill>
        <p:spPr>
          <a:xfrm>
            <a:off x="0" y="1381189"/>
            <a:ext cx="9144000" cy="2990761"/>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functionality</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And now we view the invoice</a:t>
            </a:r>
          </a:p>
          <a:p>
            <a:endParaRPr lang="en-US" dirty="0"/>
          </a:p>
          <a:p>
            <a:endParaRPr lang="en-US" dirty="0"/>
          </a:p>
        </p:txBody>
      </p:sp>
    </p:spTree>
    <p:extLst>
      <p:ext uri="{BB962C8B-B14F-4D97-AF65-F5344CB8AC3E}">
        <p14:creationId xmlns:p14="http://schemas.microsoft.com/office/powerpoint/2010/main" val="422975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functionality</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Note that only a user with a role which has the privilege to view an invoice will be able to view the invoice via the link.</a:t>
            </a:r>
          </a:p>
          <a:p>
            <a:r>
              <a:rPr lang="en-US" dirty="0"/>
              <a:t>These roles include Invoice Operator, Invoice Manager, Invoice Operator Extended, Purchasing Operator, and Purchasing Manager </a:t>
            </a:r>
          </a:p>
          <a:p>
            <a:endParaRPr lang="en-US" dirty="0"/>
          </a:p>
          <a:p>
            <a:endParaRPr lang="en-US" dirty="0"/>
          </a:p>
        </p:txBody>
      </p:sp>
    </p:spTree>
    <p:extLst>
      <p:ext uri="{BB962C8B-B14F-4D97-AF65-F5344CB8AC3E}">
        <p14:creationId xmlns:p14="http://schemas.microsoft.com/office/powerpoint/2010/main" val="189582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functionality</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If the user does not have a relevant role, he or she will get this:</a:t>
            </a:r>
          </a:p>
          <a:p>
            <a:endParaRPr lang="en-US" dirty="0"/>
          </a:p>
        </p:txBody>
      </p:sp>
      <p:pic>
        <p:nvPicPr>
          <p:cNvPr id="5" name="Picture 4">
            <a:extLst>
              <a:ext uri="{FF2B5EF4-FFF2-40B4-BE49-F238E27FC236}">
                <a16:creationId xmlns:a16="http://schemas.microsoft.com/office/drawing/2014/main" id="{24AAC6D7-D7A8-4ADE-98E5-246268592B8D}"/>
              </a:ext>
            </a:extLst>
          </p:cNvPr>
          <p:cNvPicPr>
            <a:picLocks noChangeAspect="1"/>
          </p:cNvPicPr>
          <p:nvPr/>
        </p:nvPicPr>
        <p:blipFill>
          <a:blip r:embed="rId2"/>
          <a:stretch>
            <a:fillRect/>
          </a:stretch>
        </p:blipFill>
        <p:spPr>
          <a:xfrm>
            <a:off x="0" y="1350381"/>
            <a:ext cx="9144000" cy="2805545"/>
          </a:xfrm>
          <a:prstGeom prst="rect">
            <a:avLst/>
          </a:prstGeom>
          <a:ln>
            <a:solidFill>
              <a:schemeClr val="tx1"/>
            </a:solidFill>
          </a:ln>
        </p:spPr>
      </p:pic>
      <p:sp>
        <p:nvSpPr>
          <p:cNvPr id="7" name="Rectangle 6">
            <a:extLst>
              <a:ext uri="{FF2B5EF4-FFF2-40B4-BE49-F238E27FC236}">
                <a16:creationId xmlns:a16="http://schemas.microsoft.com/office/drawing/2014/main" id="{4FD6A98F-7A17-4FC3-8B4E-CBF66BA6657C}"/>
              </a:ext>
            </a:extLst>
          </p:cNvPr>
          <p:cNvSpPr/>
          <p:nvPr/>
        </p:nvSpPr>
        <p:spPr>
          <a:xfrm>
            <a:off x="2339752" y="3579862"/>
            <a:ext cx="62646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70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386445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2"/>
          </a:xfrm>
        </p:spPr>
        <p:txBody>
          <a:bodyPr>
            <a:normAutofit/>
          </a:bodyPr>
          <a:lstStyle/>
          <a:p>
            <a:r>
              <a:rPr lang="en-US" dirty="0"/>
              <a:t>From the </a:t>
            </a:r>
            <a:r>
              <a:rPr lang="en-US" dirty="0">
                <a:hlinkClick r:id="rId2"/>
              </a:rPr>
              <a:t>Release Notes</a:t>
            </a:r>
            <a:endParaRPr lang="en-US" dirty="0"/>
          </a:p>
          <a:p>
            <a:endParaRPr lang="en-US" dirty="0"/>
          </a:p>
          <a:p>
            <a:endParaRPr lang="en-US" dirty="0"/>
          </a:p>
        </p:txBody>
      </p:sp>
      <p:pic>
        <p:nvPicPr>
          <p:cNvPr id="5" name="Picture 4">
            <a:extLst>
              <a:ext uri="{FF2B5EF4-FFF2-40B4-BE49-F238E27FC236}">
                <a16:creationId xmlns:a16="http://schemas.microsoft.com/office/drawing/2014/main" id="{431BB577-7672-457A-B529-C8EB10AA4C72}"/>
              </a:ext>
            </a:extLst>
          </p:cNvPr>
          <p:cNvPicPr>
            <a:picLocks noChangeAspect="1"/>
          </p:cNvPicPr>
          <p:nvPr/>
        </p:nvPicPr>
        <p:blipFill>
          <a:blip r:embed="rId3"/>
          <a:stretch>
            <a:fillRect/>
          </a:stretch>
        </p:blipFill>
        <p:spPr>
          <a:xfrm>
            <a:off x="1433512" y="1652587"/>
            <a:ext cx="6276975" cy="1838325"/>
          </a:xfrm>
          <a:prstGeom prst="rect">
            <a:avLst/>
          </a:prstGeom>
          <a:ln>
            <a:solidFill>
              <a:schemeClr val="accent1"/>
            </a:solidFill>
          </a:ln>
        </p:spPr>
      </p:pic>
      <p:sp>
        <p:nvSpPr>
          <p:cNvPr id="7" name="Content Placeholder 3">
            <a:extLst>
              <a:ext uri="{FF2B5EF4-FFF2-40B4-BE49-F238E27FC236}">
                <a16:creationId xmlns:a16="http://schemas.microsoft.com/office/drawing/2014/main" id="{6EA84FF3-1671-4498-B3D1-D783DC6F38BA}"/>
              </a:ext>
            </a:extLst>
          </p:cNvPr>
          <p:cNvSpPr txBox="1">
            <a:spLocks/>
          </p:cNvSpPr>
          <p:nvPr/>
        </p:nvSpPr>
        <p:spPr>
          <a:xfrm>
            <a:off x="395536" y="3795886"/>
            <a:ext cx="8424936" cy="5760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See also </a:t>
            </a:r>
            <a:r>
              <a:rPr lang="en-US" dirty="0">
                <a:hlinkClick r:id="rId4"/>
              </a:rPr>
              <a:t>NERS 2020</a:t>
            </a:r>
            <a:endParaRPr lang="en-US" dirty="0"/>
          </a:p>
          <a:p>
            <a:endParaRPr lang="en-US" dirty="0"/>
          </a:p>
          <a:p>
            <a:endParaRPr lang="en-US" dirty="0"/>
          </a:p>
        </p:txBody>
      </p:sp>
    </p:spTree>
    <p:extLst>
      <p:ext uri="{BB962C8B-B14F-4D97-AF65-F5344CB8AC3E}">
        <p14:creationId xmlns:p14="http://schemas.microsoft.com/office/powerpoint/2010/main" val="273401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b="1" dirty="0"/>
              <a:t>Requirement:</a:t>
            </a:r>
            <a:r>
              <a:rPr lang="en-US" dirty="0"/>
              <a:t> There's frequently a need to access invoice information while working on PO Lines. Staff need to be able to view payment date, check number and other PO Lines associated with the invoice. Under the Invoice Lines tab the invoice number is listed to the left. On the right there is a View button which only accesses brief invoice information associated with that PO Line and no others.</a:t>
            </a:r>
          </a:p>
        </p:txBody>
      </p:sp>
    </p:spTree>
    <p:extLst>
      <p:ext uri="{BB962C8B-B14F-4D97-AF65-F5344CB8AC3E}">
        <p14:creationId xmlns:p14="http://schemas.microsoft.com/office/powerpoint/2010/main" val="286214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b="1" dirty="0"/>
              <a:t>High Level Solution:</a:t>
            </a:r>
            <a:r>
              <a:rPr lang="en-US" dirty="0"/>
              <a:t> The Invoice number for each invoice line will be hyperlinked from the PO Line “Invoice Lines” tab and will navigate the user to the relevant invoice screen in “view mode”</a:t>
            </a:r>
          </a:p>
          <a:p>
            <a:endParaRPr lang="en-US" dirty="0"/>
          </a:p>
        </p:txBody>
      </p:sp>
    </p:spTree>
    <p:extLst>
      <p:ext uri="{BB962C8B-B14F-4D97-AF65-F5344CB8AC3E}">
        <p14:creationId xmlns:p14="http://schemas.microsoft.com/office/powerpoint/2010/main" val="422856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Note that in this presentation we will not be explaining in depth the entire start to finish ordering and invoicing workflow.</a:t>
            </a:r>
          </a:p>
          <a:p>
            <a:r>
              <a:rPr lang="en-US" dirty="0"/>
              <a:t>We will instead be focusing on the specific development mentioned here.</a:t>
            </a:r>
          </a:p>
          <a:p>
            <a:endParaRPr lang="en-US" dirty="0"/>
          </a:p>
          <a:p>
            <a:endParaRPr lang="en-US" dirty="0"/>
          </a:p>
          <a:p>
            <a:endParaRPr lang="en-US" dirty="0"/>
          </a:p>
        </p:txBody>
      </p:sp>
    </p:spTree>
    <p:extLst>
      <p:ext uri="{BB962C8B-B14F-4D97-AF65-F5344CB8AC3E}">
        <p14:creationId xmlns:p14="http://schemas.microsoft.com/office/powerpoint/2010/main" val="377778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The functionality</a:t>
            </a:r>
          </a:p>
        </p:txBody>
      </p:sp>
    </p:spTree>
    <p:extLst>
      <p:ext uri="{BB962C8B-B14F-4D97-AF65-F5344CB8AC3E}">
        <p14:creationId xmlns:p14="http://schemas.microsoft.com/office/powerpoint/2010/main" val="329720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467B685-3204-4E1D-AC95-F81B28BF7718}"/>
              </a:ext>
            </a:extLst>
          </p:cNvPr>
          <p:cNvPicPr>
            <a:picLocks noChangeAspect="1"/>
          </p:cNvPicPr>
          <p:nvPr/>
        </p:nvPicPr>
        <p:blipFill>
          <a:blip r:embed="rId2"/>
          <a:stretch>
            <a:fillRect/>
          </a:stretch>
        </p:blipFill>
        <p:spPr>
          <a:xfrm>
            <a:off x="0" y="1667779"/>
            <a:ext cx="9144000" cy="220011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functionality</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We are in the “Invoice Lines” tab of the POL.  The Invoice number is now a hyperlink.  We will click it.</a:t>
            </a:r>
          </a:p>
          <a:p>
            <a:endParaRPr lang="en-US" dirty="0"/>
          </a:p>
          <a:p>
            <a:endParaRPr lang="en-US" dirty="0"/>
          </a:p>
        </p:txBody>
      </p:sp>
      <p:sp>
        <p:nvSpPr>
          <p:cNvPr id="8" name="Rectangle 7">
            <a:extLst>
              <a:ext uri="{FF2B5EF4-FFF2-40B4-BE49-F238E27FC236}">
                <a16:creationId xmlns:a16="http://schemas.microsoft.com/office/drawing/2014/main" id="{45C78040-D6C1-4081-81B5-A59A5E038692}"/>
              </a:ext>
            </a:extLst>
          </p:cNvPr>
          <p:cNvSpPr/>
          <p:nvPr/>
        </p:nvSpPr>
        <p:spPr>
          <a:xfrm>
            <a:off x="1712946" y="2035795"/>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35E829-E1EC-469E-88C3-B54D060BAC3C}"/>
              </a:ext>
            </a:extLst>
          </p:cNvPr>
          <p:cNvSpPr/>
          <p:nvPr/>
        </p:nvSpPr>
        <p:spPr>
          <a:xfrm>
            <a:off x="179512" y="3363838"/>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B81490-D387-45D8-99C5-1805A7D94BB7}"/>
              </a:ext>
            </a:extLst>
          </p:cNvPr>
          <p:cNvSpPr txBox="1"/>
          <p:nvPr/>
        </p:nvSpPr>
        <p:spPr>
          <a:xfrm>
            <a:off x="3563888" y="3883441"/>
            <a:ext cx="1944216" cy="369332"/>
          </a:xfrm>
          <a:prstGeom prst="rect">
            <a:avLst/>
          </a:prstGeom>
          <a:noFill/>
          <a:ln>
            <a:solidFill>
              <a:schemeClr val="accent1"/>
            </a:solidFill>
          </a:ln>
        </p:spPr>
        <p:txBody>
          <a:bodyPr wrap="square" rtlCol="0">
            <a:spAutoFit/>
          </a:bodyPr>
          <a:lstStyle/>
          <a:p>
            <a:r>
              <a:rPr lang="en-US" dirty="0"/>
              <a:t>We will click here</a:t>
            </a:r>
          </a:p>
        </p:txBody>
      </p:sp>
      <p:cxnSp>
        <p:nvCxnSpPr>
          <p:cNvPr id="12" name="Straight Arrow Connector 11">
            <a:extLst>
              <a:ext uri="{FF2B5EF4-FFF2-40B4-BE49-F238E27FC236}">
                <a16:creationId xmlns:a16="http://schemas.microsoft.com/office/drawing/2014/main" id="{86C02BDE-067B-4AE1-83AB-79CDF444A886}"/>
              </a:ext>
            </a:extLst>
          </p:cNvPr>
          <p:cNvCxnSpPr>
            <a:cxnSpLocks/>
          </p:cNvCxnSpPr>
          <p:nvPr/>
        </p:nvCxnSpPr>
        <p:spPr>
          <a:xfrm flipH="1" flipV="1">
            <a:off x="602683" y="3651871"/>
            <a:ext cx="1233013" cy="4162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39D4A4D-546C-4A62-918E-1D9DA5DBEA55}"/>
              </a:ext>
            </a:extLst>
          </p:cNvPr>
          <p:cNvCxnSpPr>
            <a:cxnSpLocks/>
          </p:cNvCxnSpPr>
          <p:nvPr/>
        </p:nvCxnSpPr>
        <p:spPr>
          <a:xfrm flipH="1" flipV="1">
            <a:off x="1835696" y="4061409"/>
            <a:ext cx="1728193" cy="6410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18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functionality</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888432"/>
          </a:xfrm>
        </p:spPr>
        <p:txBody>
          <a:bodyPr>
            <a:normAutofit/>
          </a:bodyPr>
          <a:lstStyle/>
          <a:p>
            <a:r>
              <a:rPr lang="en-US" dirty="0"/>
              <a:t>We then arrive to the “Invoice Details” page and can view the invoice in “View” mode.</a:t>
            </a:r>
          </a:p>
          <a:p>
            <a:endParaRPr lang="en-US" dirty="0"/>
          </a:p>
          <a:p>
            <a:endParaRPr lang="en-US" dirty="0"/>
          </a:p>
        </p:txBody>
      </p:sp>
      <p:pic>
        <p:nvPicPr>
          <p:cNvPr id="9" name="Picture 8">
            <a:extLst>
              <a:ext uri="{FF2B5EF4-FFF2-40B4-BE49-F238E27FC236}">
                <a16:creationId xmlns:a16="http://schemas.microsoft.com/office/drawing/2014/main" id="{0B7BA3C9-0734-4953-A0CB-EA54F10CC200}"/>
              </a:ext>
            </a:extLst>
          </p:cNvPr>
          <p:cNvPicPr>
            <a:picLocks noChangeAspect="1"/>
          </p:cNvPicPr>
          <p:nvPr/>
        </p:nvPicPr>
        <p:blipFill>
          <a:blip r:embed="rId2"/>
          <a:stretch>
            <a:fillRect/>
          </a:stretch>
        </p:blipFill>
        <p:spPr>
          <a:xfrm>
            <a:off x="0" y="1665782"/>
            <a:ext cx="9144000" cy="2706168"/>
          </a:xfrm>
          <a:prstGeom prst="rect">
            <a:avLst/>
          </a:prstGeom>
          <a:ln>
            <a:solidFill>
              <a:schemeClr val="tx1"/>
            </a:solidFill>
          </a:ln>
        </p:spPr>
      </p:pic>
    </p:spTree>
    <p:extLst>
      <p:ext uri="{BB962C8B-B14F-4D97-AF65-F5344CB8AC3E}">
        <p14:creationId xmlns:p14="http://schemas.microsoft.com/office/powerpoint/2010/main" val="426494704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1483</TotalTime>
  <Words>380</Words>
  <Application>Microsoft Office PowerPoint</Application>
  <PresentationFormat>On-screen Show (16:9)</PresentationFormat>
  <Paragraphs>35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IGeLU_2016_16X9 (1)</vt:lpstr>
      <vt:lpstr>NERS 7049: Acquisitions - Hyperlink invoice number in POL to invoice</vt:lpstr>
      <vt:lpstr>Introduction</vt:lpstr>
      <vt:lpstr>Introduction</vt:lpstr>
      <vt:lpstr>Introduction</vt:lpstr>
      <vt:lpstr>Introduction</vt:lpstr>
      <vt:lpstr>Introduction</vt:lpstr>
      <vt:lpstr>The functionality</vt:lpstr>
      <vt:lpstr>The functionality</vt:lpstr>
      <vt:lpstr>The functionality</vt:lpstr>
      <vt:lpstr>The functionality</vt:lpstr>
      <vt:lpstr>The functionality</vt:lpstr>
      <vt:lpstr>The functionality</vt:lpstr>
      <vt:lpstr>The functionality</vt:lpstr>
      <vt:lpstr>The functionality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66</cp:revision>
  <dcterms:created xsi:type="dcterms:W3CDTF">2021-11-30T14:32:13Z</dcterms:created>
  <dcterms:modified xsi:type="dcterms:W3CDTF">2022-02-01T08:54:47Z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